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</p:sldMasterIdLst>
  <p:notesMasterIdLst>
    <p:notesMasterId r:id="rId38"/>
  </p:notesMasterIdLst>
  <p:sldIdLst>
    <p:sldId id="282" r:id="rId8"/>
    <p:sldId id="380" r:id="rId9"/>
    <p:sldId id="453" r:id="rId10"/>
    <p:sldId id="455" r:id="rId11"/>
    <p:sldId id="480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50" r:id="rId3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53"/>
            <p14:sldId id="455"/>
            <p14:sldId id="480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02948-7126-6F1A-2930-09D89C7969AF}" name="Georgoulakis, Steve" initials="GS" userId="S::Steve.Georgoulakis@usaa.com::deb307e2-0cdd-47d4-8b1e-054ab4cef447" providerId="AD"/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  <p188:author id="{C3144EC6-1BE2-36AB-2FB9-8849F9045C79}" name="Casey-Macias, Catherine" initials="CMC" userId="S::Catherine.Casey-Macias@usaa.com::3d950b72-5456-4272-a83a-12fa3133bb18" providerId="AD"/>
  <p188:author id="{505E1FFF-9868-AD62-1735-975B1D2313D0}" name="Shannon Baker" initials="SB" userId="3845576602b84ac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leen M CIV USN NAS WBY WA (USA)" initials="JKMCUNWW(" lastIdx="1" clrIdx="0">
    <p:extLst>
      <p:ext uri="{19B8F6BF-5375-455C-9EA6-DF929625EA0E}">
        <p15:presenceInfo xmlns:p15="http://schemas.microsoft.com/office/powerpoint/2012/main" userId="S-1-5-21-283434708-1855628083-519896044-270537" providerId="AD"/>
      </p:ext>
    </p:extLst>
  </p:cmAuthor>
  <p:cmAuthor id="2" name="Armstrong-Milete, Kendra T CTR NAS Corpus Christi, N9" initials="AKTCNCCN" lastIdx="3" clrIdx="1">
    <p:extLst>
      <p:ext uri="{19B8F6BF-5375-455C-9EA6-DF929625EA0E}">
        <p15:presenceInfo xmlns:p15="http://schemas.microsoft.com/office/powerpoint/2012/main" userId="S-1-5-21-283434708-1855628083-519896044-5502800" providerId="AD"/>
      </p:ext>
    </p:extLst>
  </p:cmAuthor>
  <p:cmAuthor id="3" name="Baker, John C CIV CNIC HQ, N911" initials="JCB" lastIdx="2" clrIdx="2">
    <p:extLst>
      <p:ext uri="{19B8F6BF-5375-455C-9EA6-DF929625EA0E}">
        <p15:presenceInfo xmlns:p15="http://schemas.microsoft.com/office/powerpoint/2012/main" userId="Baker, John C CIV CNIC HQ, N911" providerId="None"/>
      </p:ext>
    </p:extLst>
  </p:cmAuthor>
  <p:cmAuthor id="4" name="Casey-Macias, Catherine" initials="CMC" lastIdx="16" clrIdx="3">
    <p:extLst>
      <p:ext uri="{19B8F6BF-5375-455C-9EA6-DF929625EA0E}">
        <p15:presenceInfo xmlns:p15="http://schemas.microsoft.com/office/powerpoint/2012/main" userId="S::Catherine.Casey-Macias@usaa.com::3d950b72-5456-4272-a83a-12fa3133bb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2B608B"/>
    <a:srgbClr val="EDB21B"/>
    <a:srgbClr val="EB8D36"/>
    <a:srgbClr val="4D2070"/>
    <a:srgbClr val="AB344A"/>
    <a:srgbClr val="D6B059"/>
    <a:srgbClr val="033A61"/>
    <a:srgbClr val="3E3E3F"/>
    <a:srgbClr val="D0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86400" autoAdjust="0"/>
  </p:normalViewPr>
  <p:slideViewPr>
    <p:cSldViewPr snapToGrid="0" snapToObjects="1">
      <p:cViewPr varScale="1">
        <p:scale>
          <a:sx n="92" d="100"/>
          <a:sy n="92" d="100"/>
        </p:scale>
        <p:origin x="1592" y="184"/>
      </p:cViewPr>
      <p:guideLst/>
    </p:cSldViewPr>
  </p:slideViewPr>
  <p:outlineViewPr>
    <p:cViewPr>
      <p:scale>
        <a:sx n="33" d="100"/>
        <a:sy n="33" d="100"/>
      </p:scale>
      <p:origin x="0" y="-14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0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8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8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66646B0-4A35-6580-2F00-2E074BEABE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AB585-40C2-FA38-0BEB-1873E5D7B4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" y="-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Videos/Navy%20Marriage%20Video%2009%20-%20Credit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D1EEEE3-5345-93F4-B44E-BAEF7CA184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0863" y="3040955"/>
            <a:ext cx="5055486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Financial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Implications of Divorce</a:t>
            </a: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5F1037-A9EC-1BD8-701D-4EF29504D0F6}"/>
              </a:ext>
            </a:extLst>
          </p:cNvPr>
          <p:cNvSpPr txBox="1"/>
          <p:nvPr/>
        </p:nvSpPr>
        <p:spPr>
          <a:xfrm>
            <a:off x="4443210" y="4283792"/>
            <a:ext cx="1899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300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OPNAV-DFRT-2.0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3085A5F-E641-B26B-30E9-F17620EF7317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OPNAV-DFRT-2.0 (Updated </a:t>
            </a:r>
            <a:r>
              <a:rPr lang="en-US" sz="6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64C2D99-7D9F-DD6B-1C2A-299F1A91F2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Misleading Consumer Practices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53A175CF-5869-84A8-DFA4-A7C325E1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565708" cy="3861258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Recognize scams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Multilevel marketing / pyramid scheme</a:t>
            </a:r>
            <a:endParaRPr lang="en-US" sz="2000" b="0" spc="-5" dirty="0">
              <a:solidFill>
                <a:srgbClr val="004072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Get rich quick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Too good to be true</a:t>
            </a:r>
            <a:endParaRPr lang="en-US" sz="1800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Protect yourself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2000" b="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shop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on it</a:t>
            </a:r>
            <a:endParaRPr lang="en-US" sz="1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Report a complaint</a:t>
            </a:r>
          </a:p>
          <a:p>
            <a:endParaRPr lang="en-US" dirty="0"/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6B801F94-585C-E171-D84D-368D7FA7E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1DDEDB-3DD1-F9CC-552F-4AD4C27248D9}"/>
              </a:ext>
            </a:extLst>
          </p:cNvPr>
          <p:cNvSpPr txBox="1"/>
          <p:nvPr/>
        </p:nvSpPr>
        <p:spPr>
          <a:xfrm>
            <a:off x="808602" y="6414560"/>
            <a:ext cx="448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 of Help for Military Consumers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10242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8918" y="3119870"/>
            <a:ext cx="749508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8CA830CA-7632-FB2E-4CDB-0F7DC64707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AFECE2-6473-37E5-042B-78F6E2B475CB}"/>
              </a:ext>
            </a:extLst>
          </p:cNvPr>
          <p:cNvSpPr txBox="1"/>
          <p:nvPr/>
        </p:nvSpPr>
        <p:spPr>
          <a:xfrm>
            <a:off x="808602" y="6414560"/>
            <a:ext cx="448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Implications of Divorce 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53460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A9329DA-3115-BFD4-B45C-0E45C2D0D1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Housing and Vehicles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D89794FB-4FD0-15FE-A329-7D779715A7E2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565708" cy="4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Housing needs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base housing office </a:t>
            </a:r>
            <a:endParaRPr lang="en-US" spc="-5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 claim deed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finances for home purchase if applicable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name on utilities and other household accounts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mailing address with all creditors</a:t>
            </a:r>
            <a:endParaRPr 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Transportation needs</a:t>
            </a:r>
            <a:endParaRPr lang="en-US" dirty="0"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16D"/>
                </a:solidFill>
              </a:rPr>
              <a:t>Update car title and registration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16D"/>
                </a:solidFill>
              </a:rPr>
              <a:t>Refinancing may be required to remove </a:t>
            </a:r>
            <a:br>
              <a:rPr lang="en-US" dirty="0">
                <a:solidFill>
                  <a:srgbClr val="00416D"/>
                </a:solidFill>
              </a:rPr>
            </a:br>
            <a:r>
              <a:rPr lang="en-US" dirty="0">
                <a:solidFill>
                  <a:srgbClr val="00416D"/>
                </a:solidFill>
              </a:rPr>
              <a:t>former spouse from vehicle loan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16D"/>
                </a:solidFill>
              </a:rPr>
              <a:t>Prepare finances for car purchase if applicable </a:t>
            </a: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E0D3CA70-481E-2610-A739-578E62762D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E67B01-07D0-F218-7E16-E4CF0BAE48D7}"/>
              </a:ext>
            </a:extLst>
          </p:cNvPr>
          <p:cNvSpPr txBox="1"/>
          <p:nvPr/>
        </p:nvSpPr>
        <p:spPr>
          <a:xfrm>
            <a:off x="808602" y="6414560"/>
            <a:ext cx="4986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Rules of Buying a House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Purchases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31026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A165BE-1230-C41C-658A-4A429AAC0A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Paying for College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5586E7F-3C23-0E55-D4D7-745721D1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6214"/>
            <a:ext cx="8049358" cy="3506425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Post-9/11 GI Bill benefits transfer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Tuition Assistance (TA)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Student loan repayment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/>
              <a:t>Saving for college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529 College Savings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Coverdell Education Savings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dirty="0"/>
              <a:t>Uniform Transfer / Gift to Minors Act (UTMA / UGMA)</a:t>
            </a: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EC506051-F7B9-7729-09FC-A2325F481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10AC8-3C33-0BFB-7543-DD93F00EE86A}"/>
              </a:ext>
            </a:extLst>
          </p:cNvPr>
          <p:cNvSpPr txBox="1"/>
          <p:nvPr/>
        </p:nvSpPr>
        <p:spPr>
          <a:xfrm>
            <a:off x="808601" y="6414560"/>
            <a:ext cx="572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Benefits and Savings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Paying off Student Loans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Handouts Available</a:t>
            </a:r>
          </a:p>
        </p:txBody>
      </p:sp>
    </p:spTree>
    <p:extLst>
      <p:ext uri="{BB962C8B-B14F-4D97-AF65-F5344CB8AC3E}">
        <p14:creationId xmlns:p14="http://schemas.microsoft.com/office/powerpoint/2010/main" val="114686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3908" y="3119870"/>
            <a:ext cx="748009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3C6FFB6A-1384-FE9D-0009-717C828E28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704B23-7E66-6269-E39B-C76235896032}"/>
              </a:ext>
            </a:extLst>
          </p:cNvPr>
          <p:cNvSpPr txBox="1"/>
          <p:nvPr/>
        </p:nvSpPr>
        <p:spPr>
          <a:xfrm>
            <a:off x="808601" y="6414560"/>
            <a:ext cx="572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Implications of Divorce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171807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7460194-8D8E-5118-844A-E6A079FA19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Retirement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F74A297C-F357-EEB2-354E-4F3265FAA306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032420" cy="4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Review retirement savings goals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Thrift Savings Plan (TSP)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Review and update beneficiaries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Review contributions and investment elections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Qualified Domestic Relations Order (QDRO)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Uniformed Services Former Spouses Protection Act</a:t>
            </a:r>
          </a:p>
          <a:p>
            <a:pPr marL="584217" marR="5080" indent="-457200">
              <a:spcBef>
                <a:spcPts val="500"/>
              </a:spcBef>
              <a:tabLst>
                <a:tab pos="697865" algn="l"/>
                <a:tab pos="698500" algn="l"/>
              </a:tabLst>
            </a:pPr>
            <a:endParaRPr lang="en-US" dirty="0">
              <a:solidFill>
                <a:srgbClr val="00416D"/>
              </a:solidFill>
            </a:endParaRPr>
          </a:p>
          <a:p>
            <a:pPr marL="584217" marR="5080" indent="-457200">
              <a:spcBef>
                <a:spcPts val="500"/>
              </a:spcBef>
              <a:tabLst>
                <a:tab pos="697865" algn="l"/>
                <a:tab pos="698500" algn="l"/>
              </a:tabLst>
            </a:pPr>
            <a:endParaRPr lang="en-US" dirty="0">
              <a:solidFill>
                <a:srgbClr val="00416D"/>
              </a:solidFill>
            </a:endParaRPr>
          </a:p>
          <a:p>
            <a:pPr marL="127017" marR="5080" indent="0">
              <a:spcBef>
                <a:spcPts val="500"/>
              </a:spcBef>
              <a:buNone/>
              <a:tabLst>
                <a:tab pos="697865" algn="l"/>
                <a:tab pos="698500" algn="l"/>
              </a:tabLst>
            </a:pPr>
            <a:endParaRPr lang="en-US" sz="2800" dirty="0">
              <a:solidFill>
                <a:srgbClr val="00416D"/>
              </a:solidFill>
            </a:endParaRPr>
          </a:p>
          <a:p>
            <a:pPr marL="469917" marR="5080" indent="-342900"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endParaRPr lang="en-US" b="0" dirty="0">
              <a:solidFill>
                <a:srgbClr val="00416D"/>
              </a:solidFill>
            </a:endParaRPr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EEF3EF7F-09FD-399E-B062-8F60AEFD5F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37FF0F-9C66-4DAB-38A5-05BC4E9A81B4}"/>
              </a:ext>
            </a:extLst>
          </p:cNvPr>
          <p:cNvSpPr txBox="1"/>
          <p:nvPr/>
        </p:nvSpPr>
        <p:spPr>
          <a:xfrm>
            <a:off x="808601" y="6414560"/>
            <a:ext cx="572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Thrift Savings Plan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393992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5A6B83DC-DAB5-3D89-5928-8BE938ACDC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LIFE Insurance Needs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6FB5438-8B81-3FCF-98AD-531483791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7111"/>
              </p:ext>
            </p:extLst>
          </p:nvPr>
        </p:nvGraphicFramePr>
        <p:xfrm>
          <a:off x="1394024" y="1998489"/>
          <a:ext cx="6889769" cy="4057491"/>
        </p:xfrm>
        <a:graphic>
          <a:graphicData uri="http://schemas.openxmlformats.org/drawingml/2006/table">
            <a:tbl>
              <a:tblPr firstRow="1" bandRow="1"/>
              <a:tblGrid>
                <a:gridCol w="5402543">
                  <a:extLst>
                    <a:ext uri="{9D8B030D-6E8A-4147-A177-3AD203B41FA5}">
                      <a16:colId xmlns:a16="http://schemas.microsoft.com/office/drawing/2014/main" val="3819238701"/>
                    </a:ext>
                  </a:extLst>
                </a:gridCol>
                <a:gridCol w="1487226">
                  <a:extLst>
                    <a:ext uri="{9D8B030D-6E8A-4147-A177-3AD203B41FA5}">
                      <a16:colId xmlns:a16="http://schemas.microsoft.com/office/drawing/2014/main" val="2496711472"/>
                    </a:ext>
                  </a:extLst>
                </a:gridCol>
              </a:tblGrid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iabilities (debts and obligations)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5901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ncome (amount X number of years needed)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73603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inal expenses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01177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ducation and other goals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95459"/>
                  </a:ext>
                </a:extLst>
              </a:tr>
              <a:tr h="553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6364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rgbClr val="636466"/>
                        </a:solidFill>
                        <a:latin typeface="Helvetica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780725"/>
                  </a:ext>
                </a:extLst>
              </a:tr>
              <a:tr h="58571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>
                    <a:lnL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1691669"/>
                  </a:ext>
                </a:extLst>
              </a:tr>
              <a:tr h="585717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i="0" kern="1200" dirty="0">
                        <a:solidFill>
                          <a:srgbClr val="636466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78264" marR="78264" marT="43045" marB="43045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43363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AD98206-57AE-1A36-D61F-DD1C6001592A}"/>
              </a:ext>
            </a:extLst>
          </p:cNvPr>
          <p:cNvSpPr txBox="1"/>
          <p:nvPr/>
        </p:nvSpPr>
        <p:spPr>
          <a:xfrm>
            <a:off x="700202" y="4611061"/>
            <a:ext cx="549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0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current coverage and assets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A1FE617-D35B-A799-F6BB-56A2A8721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45745"/>
              </p:ext>
            </p:extLst>
          </p:nvPr>
        </p:nvGraphicFramePr>
        <p:xfrm>
          <a:off x="6807691" y="4451861"/>
          <a:ext cx="1833473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473">
                  <a:extLst>
                    <a:ext uri="{9D8B030D-6E8A-4147-A177-3AD203B41FA5}">
                      <a16:colId xmlns:a16="http://schemas.microsoft.com/office/drawing/2014/main" val="1293579821"/>
                    </a:ext>
                  </a:extLst>
                </a:gridCol>
              </a:tblGrid>
              <a:tr h="39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1604"/>
                  </a:ext>
                </a:extLst>
              </a:tr>
            </a:tbl>
          </a:graphicData>
        </a:graphic>
      </p:graphicFrame>
      <p:sp>
        <p:nvSpPr>
          <p:cNvPr id="18" name="Title 4">
            <a:extLst>
              <a:ext uri="{FF2B5EF4-FFF2-40B4-BE49-F238E27FC236}">
                <a16:creationId xmlns:a16="http://schemas.microsoft.com/office/drawing/2014/main" id="{6F1E4AB9-4210-6E5C-5D81-81DE51DE5058}"/>
              </a:ext>
            </a:extLst>
          </p:cNvPr>
          <p:cNvSpPr txBox="1">
            <a:spLocks/>
          </p:cNvSpPr>
          <p:nvPr/>
        </p:nvSpPr>
        <p:spPr>
          <a:xfrm>
            <a:off x="2726160" y="5373195"/>
            <a:ext cx="346703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Total Need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D27A3A9-27C4-0ED1-C0D1-F28FC4821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21352"/>
              </p:ext>
            </p:extLst>
          </p:nvPr>
        </p:nvGraphicFramePr>
        <p:xfrm>
          <a:off x="6742840" y="5331631"/>
          <a:ext cx="1590569" cy="516540"/>
        </p:xfrm>
        <a:graphic>
          <a:graphicData uri="http://schemas.openxmlformats.org/drawingml/2006/table">
            <a:tbl>
              <a:tblPr firstRow="1"/>
              <a:tblGrid>
                <a:gridCol w="1590569">
                  <a:extLst>
                    <a:ext uri="{9D8B030D-6E8A-4147-A177-3AD203B41FA5}">
                      <a16:colId xmlns:a16="http://schemas.microsoft.com/office/drawing/2014/main" val="3189206139"/>
                    </a:ext>
                  </a:extLst>
                </a:gridCol>
              </a:tblGrid>
              <a:tr h="51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23362A"/>
                      </a:solidFill>
                      <a:prstDash val="solid"/>
                    </a:lnL>
                    <a:lnR w="38100" cmpd="sng">
                      <a:solidFill>
                        <a:srgbClr val="23362A"/>
                      </a:solidFill>
                      <a:prstDash val="solid"/>
                    </a:lnR>
                    <a:lnT w="38100" cmpd="sng">
                      <a:solidFill>
                        <a:srgbClr val="23362A"/>
                      </a:solidFill>
                      <a:prstDash val="solid"/>
                    </a:lnT>
                    <a:lnB w="38100" cmpd="sng">
                      <a:solidFill>
                        <a:srgbClr val="23362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67682"/>
                  </a:ext>
                </a:extLst>
              </a:tr>
            </a:tbl>
          </a:graphicData>
        </a:graphic>
      </p:graphicFrame>
      <p:pic>
        <p:nvPicPr>
          <p:cNvPr id="12" name="Picture 11" descr="Paper with hand icon indicating additional resource.">
            <a:extLst>
              <a:ext uri="{FF2B5EF4-FFF2-40B4-BE49-F238E27FC236}">
                <a16:creationId xmlns:a16="http://schemas.microsoft.com/office/drawing/2014/main" id="{D9D7B94F-EB6E-77FD-5062-B4C60AFE94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00B5E1-1E1B-E706-2253-5F9A43FED40B}"/>
              </a:ext>
            </a:extLst>
          </p:cNvPr>
          <p:cNvSpPr txBox="1"/>
          <p:nvPr/>
        </p:nvSpPr>
        <p:spPr>
          <a:xfrm>
            <a:off x="808601" y="6414560"/>
            <a:ext cx="572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Implications of Divorce Counselee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92323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5F12EF5-5491-FBCB-343A-1EB367A33A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Life Insurance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8665C78-9A87-89E0-35CA-D49CF85D11EA}"/>
              </a:ext>
            </a:extLst>
          </p:cNvPr>
          <p:cNvSpPr txBox="1">
            <a:spLocks/>
          </p:cNvSpPr>
          <p:nvPr/>
        </p:nvSpPr>
        <p:spPr>
          <a:xfrm>
            <a:off x="1094642" y="1590534"/>
            <a:ext cx="7740600" cy="4442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071"/>
                </a:solidFill>
              </a:rPr>
              <a:t>Servicemembers</a:t>
            </a:r>
            <a:r>
              <a:rPr lang="en-US" dirty="0">
                <a:solidFill>
                  <a:srgbClr val="00416D"/>
                </a:solidFill>
              </a:rPr>
              <a:t>’ Group Life Insurance (SGLI)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Review coverage and update beneficiaries if appropriate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071"/>
                </a:solidFill>
              </a:rPr>
              <a:t>SGLI Online Enrollment System (SOES)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071"/>
                </a:solidFill>
              </a:rPr>
              <a:t>Reserve members coverage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16D"/>
                </a:solidFill>
              </a:rPr>
              <a:t>Family Servicemembers’ Group Life Insurance (FSGLI)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Option to convert spousal coverage to permanent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Dependent coverage for children can continue</a:t>
            </a:r>
          </a:p>
          <a:p>
            <a:pPr marL="237744" lvl="0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16D"/>
                </a:solidFill>
              </a:rPr>
              <a:t>Private Life insurance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Review coverage and update beneficiaries if appropriate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16D"/>
                </a:solidFill>
              </a:rPr>
              <a:t>Term vs. Permanent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1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EDA3CB-E060-3D78-B645-4E36EEBAE5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Property and Disability Insurance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00D230E-2D94-4A6E-77CF-01A7955F22DA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621846" cy="41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Review and update property coverage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Auto policy in your name only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Remove former spouse from list of drivers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Property (homeowners / renters)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Policy in your name only as appropriate</a:t>
            </a:r>
          </a:p>
          <a:p>
            <a:pPr marL="237744" lvl="0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Consider purchasing disability insurance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Policy on former spouse to cover alimony / child support</a:t>
            </a:r>
          </a:p>
        </p:txBody>
      </p:sp>
    </p:spTree>
    <p:extLst>
      <p:ext uri="{BB962C8B-B14F-4D97-AF65-F5344CB8AC3E}">
        <p14:creationId xmlns:p14="http://schemas.microsoft.com/office/powerpoint/2010/main" val="263791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9B5E23F-F0DD-D40F-9F0C-5326450713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Estate Planning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DC53C904-2FCE-5653-20BD-DC123B1E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693098" cy="3683128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16D"/>
                </a:solidFill>
              </a:rPr>
              <a:t>Review and update important documents</a:t>
            </a:r>
            <a:r>
              <a:rPr lang="en-US" dirty="0">
                <a:solidFill>
                  <a:srgbClr val="00416D"/>
                </a:solidFill>
              </a:rPr>
              <a:t>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16D"/>
                </a:solidFill>
              </a:rPr>
              <a:t>Will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16D"/>
                </a:solidFill>
              </a:rPr>
              <a:t>Power of attorney (POA)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16D"/>
                </a:solidFill>
              </a:rPr>
              <a:t>Living will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16D"/>
                </a:solidFill>
              </a:rPr>
              <a:t>Trusts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16D"/>
                </a:solidFill>
              </a:rPr>
              <a:t>Medical directives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16D"/>
                </a:solidFill>
              </a:rPr>
              <a:t>Asset titling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16D"/>
                </a:solidFill>
              </a:rPr>
              <a:t>Visit your installation’s legal office for assistance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00416D"/>
              </a:solidFill>
            </a:endParaRP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03568C37-94D1-3789-90C5-DAA1B854A1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673A1-B027-44B6-0B73-C517B92DB169}"/>
              </a:ext>
            </a:extLst>
          </p:cNvPr>
          <p:cNvSpPr txBox="1"/>
          <p:nvPr/>
        </p:nvSpPr>
        <p:spPr>
          <a:xfrm>
            <a:off x="808601" y="6414560"/>
            <a:ext cx="572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Planning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73491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D3E8050-9CBD-7114-985E-6E123C8BE0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FA93C9E-40D1-A248-B681-DB55D019E750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805190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Purchases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Compensation, Benefits, and Entitlements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and Investing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Tasks</a:t>
            </a: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10FA7C4E-C71A-7372-BE2C-F935E6D74A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3CB1E-C9C6-B7B5-F01E-AF6833096358}"/>
              </a:ext>
            </a:extLst>
          </p:cNvPr>
          <p:cNvSpPr txBox="1"/>
          <p:nvPr/>
        </p:nvSpPr>
        <p:spPr>
          <a:xfrm>
            <a:off x="808602" y="6414560"/>
            <a:ext cx="448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Implications of Divorce Counselee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1B115D-DD13-5464-4DF6-8E0BB035A3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6781" y="2810740"/>
            <a:ext cx="7517219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4" name="Picture 3" descr="Paper with hand icon indicating additional resource.">
            <a:extLst>
              <a:ext uri="{FF2B5EF4-FFF2-40B4-BE49-F238E27FC236}">
                <a16:creationId xmlns:a16="http://schemas.microsoft.com/office/drawing/2014/main" id="{4FA50615-66B6-A544-6495-AFAD8A8DCA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BD331-B431-393D-8BFA-1F33CA67E82F}"/>
              </a:ext>
            </a:extLst>
          </p:cNvPr>
          <p:cNvSpPr txBox="1"/>
          <p:nvPr/>
        </p:nvSpPr>
        <p:spPr>
          <a:xfrm>
            <a:off x="808601" y="6414560"/>
            <a:ext cx="572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Implications of Divorce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81165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765653-E910-EEE1-9192-0D0DD174C3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2" y="-23640"/>
            <a:ext cx="7279338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TRICARE, Dental, and Other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1CED8-50EB-DA57-954B-3F66D259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811852" cy="4711745"/>
          </a:xfrm>
        </p:spPr>
        <p:txBody>
          <a:bodyPr>
            <a:no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16D"/>
                </a:solidFill>
              </a:rPr>
              <a:t>Update </a:t>
            </a:r>
            <a:r>
              <a:rPr lang="en-US" sz="2500" dirty="0">
                <a:solidFill>
                  <a:schemeClr val="tx2"/>
                </a:solidFill>
              </a:rPr>
              <a:t>medical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00416D"/>
                </a:solidFill>
              </a:rPr>
              <a:t>coverage – DEERS </a:t>
            </a:r>
            <a:r>
              <a:rPr lang="en-US" sz="2500" dirty="0">
                <a:solidFill>
                  <a:schemeClr val="tx2"/>
                </a:solidFill>
              </a:rPr>
              <a:t>and TRICARE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416D"/>
                </a:solidFill>
              </a:rPr>
              <a:t>Visit DEERS office and update </a:t>
            </a:r>
            <a:r>
              <a:rPr lang="en-US" sz="2000" b="0" dirty="0" err="1">
                <a:solidFill>
                  <a:srgbClr val="00416D"/>
                </a:solidFill>
              </a:rPr>
              <a:t>milConnect</a:t>
            </a:r>
            <a:r>
              <a:rPr lang="en-US" sz="2000" b="0" dirty="0">
                <a:solidFill>
                  <a:srgbClr val="00416D"/>
                </a:solidFill>
              </a:rPr>
              <a:t> to remove former spouse</a:t>
            </a:r>
          </a:p>
          <a:p>
            <a:pPr lvl="2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00416D"/>
                </a:solidFill>
              </a:rPr>
              <a:t>Active duty – TRICARE </a:t>
            </a:r>
          </a:p>
          <a:p>
            <a:pPr lvl="2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00416D"/>
                </a:solidFill>
              </a:rPr>
              <a:t>Reserve – TRICARE Reserve Select</a:t>
            </a:r>
          </a:p>
          <a:p>
            <a:pPr lvl="2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00416D"/>
                </a:solidFill>
              </a:rPr>
              <a:t>Unmarried former spouse eligibility scenarios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</a:rPr>
              <a:t>Reserves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416D"/>
                </a:solidFill>
              </a:rPr>
              <a:t>Reservists can review and update coverage  through civilian employment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chemeClr val="tx2"/>
                </a:solidFill>
              </a:rPr>
              <a:t>Update dental coverage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chemeClr val="tx2"/>
                </a:solidFill>
              </a:rPr>
              <a:t>Other dental / health insurance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rgbClr val="00416D"/>
                </a:solidFill>
              </a:rPr>
              <a:t>Update as necessary</a:t>
            </a:r>
            <a:endParaRPr lang="en-US" sz="2500" b="0" dirty="0"/>
          </a:p>
          <a:p>
            <a:endParaRPr lang="en-US" sz="2500" dirty="0"/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BD6F0F0D-D7C4-AACE-BEA0-909861D86F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1ACCB6-BDE7-F79F-9FF7-477E194F8D39}"/>
              </a:ext>
            </a:extLst>
          </p:cNvPr>
          <p:cNvSpPr txBox="1"/>
          <p:nvPr/>
        </p:nvSpPr>
        <p:spPr>
          <a:xfrm>
            <a:off x="808601" y="6414560"/>
            <a:ext cx="572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TRICARE Overview </a:t>
            </a:r>
            <a:r>
              <a:rPr lang="en-US" sz="1200" dirty="0">
                <a:solidFill>
                  <a:srgbClr val="0E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2159497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C3DED65-6ADE-8BCB-4F36-CCD98FE7FA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Survivor Benefit Plan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2959DF8-64A5-8D40-56D7-79B33F12DB22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55059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Former spouse may be eligible for benefits if you pass away while on active duty or during retirement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Former spouse may file a "deemed election" with DFAS within one year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Speak with an SBP counselor for assistance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" name="Picture 11" descr="Paper with hand icon indicating additional resource.">
            <a:extLst>
              <a:ext uri="{FF2B5EF4-FFF2-40B4-BE49-F238E27FC236}">
                <a16:creationId xmlns:a16="http://schemas.microsoft.com/office/drawing/2014/main" id="{490FA21A-C730-A52B-9B22-55FE6BEED4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39E83A-2B27-0D1A-A48B-2FFEFF8E8EE4}"/>
              </a:ext>
            </a:extLst>
          </p:cNvPr>
          <p:cNvSpPr txBox="1"/>
          <p:nvPr/>
        </p:nvSpPr>
        <p:spPr>
          <a:xfrm>
            <a:off x="808601" y="6414560"/>
            <a:ext cx="572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Survivor Benefits Overview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69493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1424" y="3119870"/>
            <a:ext cx="750257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 and Investing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BB2CFA64-C3F1-D471-4872-E33ABD8890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95420-5050-9B65-95E5-1E4055B5D268}"/>
              </a:ext>
            </a:extLst>
          </p:cNvPr>
          <p:cNvSpPr txBox="1"/>
          <p:nvPr/>
        </p:nvSpPr>
        <p:spPr>
          <a:xfrm>
            <a:off x="837434" y="6494404"/>
            <a:ext cx="4229866" cy="19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Implications of Divorce </a:t>
            </a:r>
            <a:r>
              <a:rPr lang="en-US" sz="68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804571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B87E89F2-7F92-1A63-3E29-02D1E523FF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Emergency Fund Tips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17ADC2E-5A7D-914A-687D-1AFDA7F33BF4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360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Strive to save and maintain 3-6 months of living expenses</a:t>
            </a:r>
            <a:endParaRPr lang="en-US" dirty="0">
              <a:solidFill>
                <a:srgbClr val="004072"/>
              </a:solidFill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Automate savings</a:t>
            </a: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2"/>
                </a:solidFill>
                <a:latin typeface="Arial"/>
                <a:cs typeface="Arial"/>
              </a:rPr>
              <a:t>Keep funds accessible</a:t>
            </a: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i="1" u="sng" dirty="0">
                <a:solidFill>
                  <a:srgbClr val="004071"/>
                </a:solidFill>
              </a:rPr>
              <a:t>Use for EMERGENCIES ONLY!</a:t>
            </a:r>
            <a:endParaRPr lang="en-US" i="1" u="sng" dirty="0">
              <a:solidFill>
                <a:srgbClr val="004072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500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5AFA91-16ED-CBF4-C3FC-30E3C50014A1}"/>
              </a:ext>
            </a:extLst>
          </p:cNvPr>
          <p:cNvSpPr txBox="1">
            <a:spLocks/>
          </p:cNvSpPr>
          <p:nvPr/>
        </p:nvSpPr>
        <p:spPr>
          <a:xfrm>
            <a:off x="1455188" y="3927938"/>
            <a:ext cx="3233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Emergency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2C4DA84-2714-EEAC-7DD3-618D4B91108D}"/>
              </a:ext>
            </a:extLst>
          </p:cNvPr>
          <p:cNvSpPr txBox="1">
            <a:spLocks/>
          </p:cNvSpPr>
          <p:nvPr/>
        </p:nvSpPr>
        <p:spPr>
          <a:xfrm>
            <a:off x="5107341" y="3935889"/>
            <a:ext cx="32337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en-US" sz="2500" dirty="0"/>
              <a:t>Not an emergency</a:t>
            </a:r>
          </a:p>
        </p:txBody>
      </p:sp>
      <p:pic>
        <p:nvPicPr>
          <p:cNvPr id="5" name="Picture 4" descr="Graphic depicting examples of what might be considered an &quot;Emergency&quot; and &quot;Not an emergency&quot;.">
            <a:extLst>
              <a:ext uri="{FF2B5EF4-FFF2-40B4-BE49-F238E27FC236}">
                <a16:creationId xmlns:a16="http://schemas.microsoft.com/office/drawing/2014/main" id="{3506A516-A148-4096-607C-929274224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28" y="5049710"/>
            <a:ext cx="6493878" cy="10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1424" y="3119870"/>
            <a:ext cx="750257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Administrative Tasks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BB57361D-1F69-71C9-8F4B-0652F923EC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E85D5-8B65-EA0B-0DC1-B322240D5315}"/>
              </a:ext>
            </a:extLst>
          </p:cNvPr>
          <p:cNvSpPr txBox="1"/>
          <p:nvPr/>
        </p:nvSpPr>
        <p:spPr>
          <a:xfrm>
            <a:off x="837434" y="6494404"/>
            <a:ext cx="2983452" cy="19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Implications of Divorce </a:t>
            </a:r>
            <a:r>
              <a:rPr lang="en-US" sz="68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2887069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487DE48-41B0-4378-69DD-D2D91066B9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Important Documents and Tasks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F66FA-6164-979F-9AF4-D4D8A824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894979" cy="5267466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>
                <a:solidFill>
                  <a:srgbClr val="00416D"/>
                </a:solidFill>
              </a:rPr>
              <a:t>Documents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/>
              <a:t>Marriage Settlement Agreement (divorce decree)</a:t>
            </a:r>
          </a:p>
          <a:p>
            <a:pPr lvl="2" indent="-2286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Address spousal support, child custody, division of property</a:t>
            </a:r>
          </a:p>
          <a:p>
            <a:pPr lvl="2" indent="-2286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Original and several official (notarized) copies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/>
              <a:t>Review and update for name change </a:t>
            </a:r>
          </a:p>
          <a:p>
            <a:pPr lvl="2" indent="-2286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Social Security card</a:t>
            </a:r>
          </a:p>
          <a:p>
            <a:pPr lvl="2" indent="-2286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Passport</a:t>
            </a:r>
          </a:p>
          <a:p>
            <a:pPr lvl="2" indent="-2286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Driver’s license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800" dirty="0"/>
              <a:t>Speak with installation legal office</a:t>
            </a:r>
          </a:p>
          <a:p>
            <a:pPr lvl="2" indent="-2286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Revoke POAs if applicable </a:t>
            </a:r>
          </a:p>
          <a:p>
            <a:pPr lvl="2" indent="-2286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Car title and registration </a:t>
            </a:r>
          </a:p>
          <a:p>
            <a:pPr lvl="2" indent="-2286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Real estate deeds</a:t>
            </a:r>
          </a:p>
          <a:p>
            <a:pPr marL="237744" indent="-228600">
              <a:lnSpc>
                <a:spcPct val="110000"/>
              </a:lnSpc>
              <a:spcBef>
                <a:spcPts val="700"/>
              </a:spcBef>
            </a:pPr>
            <a:r>
              <a:rPr lang="en-US" sz="2400" dirty="0"/>
              <a:t>DEERS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00416D"/>
                </a:solidFill>
              </a:rPr>
              <a:t>Update marital status 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00416D"/>
                </a:solidFill>
              </a:rPr>
              <a:t>New military ID if name changes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416D"/>
                </a:solidFill>
              </a:rPr>
              <a:t>Verify your LES</a:t>
            </a:r>
          </a:p>
        </p:txBody>
      </p:sp>
    </p:spTree>
    <p:extLst>
      <p:ext uri="{BB962C8B-B14F-4D97-AF65-F5344CB8AC3E}">
        <p14:creationId xmlns:p14="http://schemas.microsoft.com/office/powerpoint/2010/main" val="1111773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8918" y="3119870"/>
            <a:ext cx="749508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442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B15A980-658A-5F60-9CB7-951A8A1C38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2B60BE3-CA98-F926-3D01-DD65CB27C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562470" cy="49492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dirty="0"/>
              <a:t>Divorce is tough, it’s important to have a plan to get through this difficult time. This training can help.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dirty="0"/>
              <a:t>Let’s recap what you’ve learned.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Basic Finance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Consumer Protections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Major Purchases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Planning for the Future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Compensation, Benefits, and Entitlements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Saving and Investing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/>
              <a:t>Administrative Tasks</a:t>
            </a:r>
          </a:p>
        </p:txBody>
      </p:sp>
    </p:spTree>
    <p:extLst>
      <p:ext uri="{BB962C8B-B14F-4D97-AF65-F5344CB8AC3E}">
        <p14:creationId xmlns:p14="http://schemas.microsoft.com/office/powerpoint/2010/main" val="1813040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9B766A7-5299-D5E4-9806-CD7EC81E5F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8562B811-A09E-0DE2-E5EB-EAF58DA51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204675" cy="3945233"/>
          </a:xfrm>
        </p:spPr>
        <p:txBody>
          <a:bodyPr/>
          <a:lstStyle/>
          <a:p>
            <a:pPr marL="237744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and Family Support Center (FFSC) 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 Societies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  <a:endParaRPr lang="en-US" altLang="en-US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yNavy Financial Literacy icon.">
            <a:extLst>
              <a:ext uri="{FF2B5EF4-FFF2-40B4-BE49-F238E27FC236}">
                <a16:creationId xmlns:a16="http://schemas.microsoft.com/office/drawing/2014/main" id="{4921B707-8A0A-787F-120C-368A88E9E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7146" y="4213903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en$e icon.">
            <a:extLst>
              <a:ext uri="{FF2B5EF4-FFF2-40B4-BE49-F238E27FC236}">
                <a16:creationId xmlns:a16="http://schemas.microsoft.com/office/drawing/2014/main" id="{E74223CB-97D7-B085-13BB-219B1CBB14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876" y="4583108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6414" y="3119870"/>
            <a:ext cx="748758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B962C155-F767-206D-4BA3-2B9DFCDDA0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D7683-1288-DD0D-7BA8-520CDC302D36}"/>
              </a:ext>
            </a:extLst>
          </p:cNvPr>
          <p:cNvSpPr txBox="1"/>
          <p:nvPr/>
        </p:nvSpPr>
        <p:spPr>
          <a:xfrm>
            <a:off x="808602" y="6414560"/>
            <a:ext cx="448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Implications of Divorce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5ABD5842-24F7-C99C-27BB-D1BDCDEF26A8}"/>
              </a:ext>
            </a:extLst>
          </p:cNvPr>
          <p:cNvSpPr txBox="1"/>
          <p:nvPr/>
        </p:nvSpPr>
        <p:spPr>
          <a:xfrm>
            <a:off x="1301750" y="6425358"/>
            <a:ext cx="6540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AFF8E01-CADF-D612-1C67-9ED978AC6D83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OPNAV-DFRT-2.0 (Updated </a:t>
            </a:r>
            <a:r>
              <a:rPr lang="en-US" sz="6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2B920B2-9812-4A2B-DFA3-E3CEDE8047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Spending Plan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8130D3C-A530-9C93-8E6B-3F3ABC41037C}"/>
              </a:ext>
            </a:extLst>
          </p:cNvPr>
          <p:cNvSpPr txBox="1">
            <a:spLocks/>
          </p:cNvSpPr>
          <p:nvPr/>
        </p:nvSpPr>
        <p:spPr>
          <a:xfrm>
            <a:off x="187676" y="1850741"/>
            <a:ext cx="5004454" cy="42158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1: Understand your new normal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Track inflows and outflows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past financial statements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2: Know where your money should go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Save and / or invest 10% – 15%*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Transportation less than 15% – 20%*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 housing to BAH or 25% or less*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3: Create a plan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 for new or different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expenses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Update tax withholding in </a:t>
            </a:r>
            <a:r>
              <a:rPr lang="en-US" sz="1800" b="0" dirty="0" err="1">
                <a:solidFill>
                  <a:srgbClr val="004071"/>
                </a:solidFill>
                <a:latin typeface="Arial"/>
                <a:cs typeface="Arial"/>
              </a:rPr>
              <a:t>myPay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 an Emergency Fund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4: Make adjustments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with life changes</a:t>
            </a:r>
          </a:p>
          <a:p>
            <a:pPr marL="694944" marR="0" lvl="1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frequently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FAD60CF-D9BA-3299-B4DA-450E4033ED85}"/>
              </a:ext>
            </a:extLst>
          </p:cNvPr>
          <p:cNvSpPr txBox="1">
            <a:spLocks/>
          </p:cNvSpPr>
          <p:nvPr/>
        </p:nvSpPr>
        <p:spPr>
          <a:xfrm>
            <a:off x="2943974" y="3939963"/>
            <a:ext cx="1783100" cy="257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Pretax income</a:t>
            </a:r>
          </a:p>
        </p:txBody>
      </p:sp>
      <p:grpSp>
        <p:nvGrpSpPr>
          <p:cNvPr id="8" name="Group 7" descr="4-Step Budgeting Process Graphic.">
            <a:extLst>
              <a:ext uri="{FF2B5EF4-FFF2-40B4-BE49-F238E27FC236}">
                <a16:creationId xmlns:a16="http://schemas.microsoft.com/office/drawing/2014/main" id="{C27D64FD-E78A-40A6-8E58-FFC8525B52C3}"/>
              </a:ext>
            </a:extLst>
          </p:cNvPr>
          <p:cNvGrpSpPr/>
          <p:nvPr/>
        </p:nvGrpSpPr>
        <p:grpSpPr>
          <a:xfrm>
            <a:off x="4904951" y="2173902"/>
            <a:ext cx="4030459" cy="3914389"/>
            <a:chOff x="4511422" y="2236001"/>
            <a:chExt cx="4409844" cy="428283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C17DA0-4D48-5A36-8745-8BE7F2E21510}"/>
                </a:ext>
              </a:extLst>
            </p:cNvPr>
            <p:cNvSpPr/>
            <p:nvPr/>
          </p:nvSpPr>
          <p:spPr>
            <a:xfrm>
              <a:off x="5286389" y="2791243"/>
              <a:ext cx="2998078" cy="2998078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CAD87A-A70B-2982-103B-4EFAC2BC4E6B}"/>
                </a:ext>
              </a:extLst>
            </p:cNvPr>
            <p:cNvSpPr/>
            <p:nvPr/>
          </p:nvSpPr>
          <p:spPr>
            <a:xfrm>
              <a:off x="6033900" y="2236001"/>
              <a:ext cx="1503079" cy="1503078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B5999B-9617-F475-174D-CA3B7077675C}"/>
                </a:ext>
              </a:extLst>
            </p:cNvPr>
            <p:cNvSpPr/>
            <p:nvPr/>
          </p:nvSpPr>
          <p:spPr>
            <a:xfrm>
              <a:off x="7418187" y="3420774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85B9E32-2C27-3B74-C01D-7840DCCC123E}"/>
                </a:ext>
              </a:extLst>
            </p:cNvPr>
            <p:cNvSpPr/>
            <p:nvPr/>
          </p:nvSpPr>
          <p:spPr>
            <a:xfrm>
              <a:off x="6023361" y="501575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A722809-C823-2D7A-BE17-492A1F130713}"/>
                </a:ext>
              </a:extLst>
            </p:cNvPr>
            <p:cNvSpPr/>
            <p:nvPr/>
          </p:nvSpPr>
          <p:spPr>
            <a:xfrm>
              <a:off x="4511422" y="3466968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DB373C-DDA3-6129-CCB4-B98BE194061E}"/>
                </a:ext>
              </a:extLst>
            </p:cNvPr>
            <p:cNvSpPr txBox="1"/>
            <p:nvPr/>
          </p:nvSpPr>
          <p:spPr>
            <a:xfrm>
              <a:off x="5808551" y="390033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C862CC-F80E-043F-11CB-DCE084337923}"/>
                </a:ext>
              </a:extLst>
            </p:cNvPr>
            <p:cNvSpPr txBox="1"/>
            <p:nvPr/>
          </p:nvSpPr>
          <p:spPr>
            <a:xfrm>
              <a:off x="6059538" y="2408829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CABBAD-BA6F-0791-FEE0-6033D4502FF0}"/>
                </a:ext>
              </a:extLst>
            </p:cNvPr>
            <p:cNvSpPr txBox="1"/>
            <p:nvPr/>
          </p:nvSpPr>
          <p:spPr>
            <a:xfrm>
              <a:off x="7460384" y="3609159"/>
              <a:ext cx="14478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076368-5A96-C515-D27F-6647A053CADC}"/>
                </a:ext>
              </a:extLst>
            </p:cNvPr>
            <p:cNvSpPr txBox="1"/>
            <p:nvPr/>
          </p:nvSpPr>
          <p:spPr>
            <a:xfrm>
              <a:off x="6050997" y="532390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3C534F-1DA2-9A6F-6706-98ACF489440D}"/>
                </a:ext>
              </a:extLst>
            </p:cNvPr>
            <p:cNvSpPr txBox="1"/>
            <p:nvPr/>
          </p:nvSpPr>
          <p:spPr>
            <a:xfrm>
              <a:off x="4539059" y="3753949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5" name="Picture 4" descr="Paper with hand icon indicating additional resource.">
            <a:extLst>
              <a:ext uri="{FF2B5EF4-FFF2-40B4-BE49-F238E27FC236}">
                <a16:creationId xmlns:a16="http://schemas.microsoft.com/office/drawing/2014/main" id="{302BB1AB-3DEC-2B37-367E-464618CD9C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7E014-7779-71FE-422D-02636732DE26}"/>
              </a:ext>
            </a:extLst>
          </p:cNvPr>
          <p:cNvSpPr txBox="1"/>
          <p:nvPr/>
        </p:nvSpPr>
        <p:spPr>
          <a:xfrm>
            <a:off x="808602" y="6414560"/>
            <a:ext cx="448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Plan Worksheet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25719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FD99F9A-11D7-CA8D-CF19-25C344FDF0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Important Tasks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A88E20-5DDC-D0B1-36F0-F78D513B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776226" cy="5058192"/>
          </a:xfrm>
        </p:spPr>
        <p:txBody>
          <a:bodyPr>
            <a:no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000" dirty="0">
                <a:solidFill>
                  <a:srgbClr val="00416D"/>
                </a:solidFill>
              </a:rPr>
              <a:t>Banking 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Review / close </a:t>
            </a:r>
            <a:r>
              <a:rPr lang="en-US" b="0" dirty="0">
                <a:solidFill>
                  <a:srgbClr val="00416D"/>
                </a:solidFill>
              </a:rPr>
              <a:t>joint credit card / bank accounts / </a:t>
            </a:r>
            <a:br>
              <a:rPr lang="en-US" b="0" dirty="0">
                <a:solidFill>
                  <a:srgbClr val="00416D"/>
                </a:solidFill>
              </a:rPr>
            </a:br>
            <a:r>
              <a:rPr lang="en-US" b="0" dirty="0">
                <a:solidFill>
                  <a:srgbClr val="00416D"/>
                </a:solidFill>
              </a:rPr>
              <a:t>safe deposit boxes</a:t>
            </a:r>
            <a:endParaRPr lang="en-US" dirty="0"/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Set </a:t>
            </a:r>
            <a:r>
              <a:rPr lang="en-US" b="0" dirty="0">
                <a:solidFill>
                  <a:srgbClr val="00416D"/>
                </a:solidFill>
              </a:rPr>
              <a:t>up new accounts in your name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2000" dirty="0">
                <a:solidFill>
                  <a:srgbClr val="00416D"/>
                </a:solidFill>
              </a:rPr>
              <a:t>Bills 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Establish bill paying system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Consider auto payments</a:t>
            </a:r>
            <a:endParaRPr lang="en-US" sz="2000" b="0" dirty="0"/>
          </a:p>
          <a:p>
            <a:pPr marL="237744" lvl="1" indent="-2286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Documentation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Maintain documentation of all transactions to and from your former spouse (cash, bills, money transfers)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Keep receipts for spousal and/or child support paid or received</a:t>
            </a:r>
          </a:p>
          <a:p>
            <a:pPr marL="237744" lvl="1" indent="-2286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Debt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Settle all outstanding joint debts per divorce decree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Joint responsibility for joint debt until paid in full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Use strategies to pay down debt and avoid new debt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016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BAF977A-D34F-5960-2E62-5DE925D0AD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Protect Your Credit Reputation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BBD4944A-6469-CA2B-C560-308910AFB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544" y="1577641"/>
            <a:ext cx="4368486" cy="4871320"/>
          </a:xfrm>
        </p:spPr>
        <p:txBody>
          <a:bodyPr>
            <a:normAutofit/>
          </a:bodyPr>
          <a:lstStyle/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Create heathy habits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Create a 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Pay bills on time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Pay off credit cards monthly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Only apply if you need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Safeguard information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Reconcile statements</a:t>
            </a: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Understanding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Credit reports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0" dirty="0" err="1">
                <a:solidFill>
                  <a:srgbClr val="004071"/>
                </a:solidFill>
                <a:latin typeface="Arial"/>
                <a:cs typeface="Arial"/>
              </a:rPr>
              <a:t>www.annualcreditreport.com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Credit scores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Free credit monitoring</a:t>
            </a:r>
          </a:p>
        </p:txBody>
      </p:sp>
      <p:grpSp>
        <p:nvGrpSpPr>
          <p:cNvPr id="14" name="Group 13" descr="Protect your credit reputation pie chart.">
            <a:extLst>
              <a:ext uri="{FF2B5EF4-FFF2-40B4-BE49-F238E27FC236}">
                <a16:creationId xmlns:a16="http://schemas.microsoft.com/office/drawing/2014/main" id="{B8EFC52E-3D69-3A9E-F6A2-1E6CA0E812D5}"/>
              </a:ext>
            </a:extLst>
          </p:cNvPr>
          <p:cNvGrpSpPr/>
          <p:nvPr/>
        </p:nvGrpSpPr>
        <p:grpSpPr>
          <a:xfrm>
            <a:off x="5030003" y="2053111"/>
            <a:ext cx="4002082" cy="3631818"/>
            <a:chOff x="5105970" y="2192742"/>
            <a:chExt cx="3588638" cy="3573183"/>
          </a:xfrm>
        </p:grpSpPr>
        <p:pic>
          <p:nvPicPr>
            <p:cNvPr id="15" name="Picture 14">
              <a:hlinkClick r:id="rId2" action="ppaction://hlinkfile"/>
              <a:extLst>
                <a:ext uri="{FF2B5EF4-FFF2-40B4-BE49-F238E27FC236}">
                  <a16:creationId xmlns:a16="http://schemas.microsoft.com/office/drawing/2014/main" id="{5D23D41B-1B4F-3BA4-8F6F-C363281E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B891FD-F271-CF22-AE91-A223ADAFA690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DB78A4-AEF6-D209-F552-0B417D880688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4F7AD3-DFA8-45BF-B903-6D6787B55B19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E9785-8B90-7891-5CF6-E2E74A11E903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043D2F-4496-17F1-9540-6F252D27A886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 descr="Paper with hand icon indicating additional resource.">
            <a:extLst>
              <a:ext uri="{FF2B5EF4-FFF2-40B4-BE49-F238E27FC236}">
                <a16:creationId xmlns:a16="http://schemas.microsoft.com/office/drawing/2014/main" id="{220FDB37-1528-8C51-E604-EC334016CA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4D0A32-1FFF-3946-7987-822D20B7F95C}"/>
              </a:ext>
            </a:extLst>
          </p:cNvPr>
          <p:cNvSpPr txBox="1"/>
          <p:nvPr/>
        </p:nvSpPr>
        <p:spPr>
          <a:xfrm>
            <a:off x="808602" y="6414560"/>
            <a:ext cx="448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</p:spTree>
    <p:extLst>
      <p:ext uri="{BB962C8B-B14F-4D97-AF65-F5344CB8AC3E}">
        <p14:creationId xmlns:p14="http://schemas.microsoft.com/office/powerpoint/2010/main" val="313239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8BE410F-1E20-63FF-6783-0A1C482A03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Tax Fundamentals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A8787B10-6F4B-5423-02C6-21DE43010E7B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657472" cy="4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Types of income taxes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Federal, FICA, and state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Tax benefits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BAH, BAS, CZTE area pay not taxed</a:t>
            </a:r>
            <a:endParaRPr lang="en-US" i="1" spc="45" dirty="0"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45" dirty="0">
                <a:latin typeface="Arial"/>
                <a:cs typeface="Arial"/>
              </a:rPr>
              <a:t>TSP related savings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Review your new tax situation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Federal and state withholding at </a:t>
            </a:r>
            <a:r>
              <a:rPr lang="en-US" spc="-10" dirty="0" err="1">
                <a:solidFill>
                  <a:srgbClr val="004071"/>
                </a:solidFill>
                <a:latin typeface="Arial"/>
                <a:cs typeface="Arial"/>
              </a:rPr>
              <a:t>myPay</a:t>
            </a:r>
            <a:endParaRPr lang="en-US" spc="-1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Access the IRS Tax Withholding Estimator for assistance at 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spc="-10" dirty="0" err="1">
                <a:solidFill>
                  <a:srgbClr val="004071"/>
                </a:solidFill>
                <a:latin typeface="Arial"/>
                <a:cs typeface="Arial"/>
              </a:rPr>
              <a:t>www.irs.gov</a:t>
            </a:r>
            <a:r>
              <a:rPr lang="en-US" i="1" spc="-10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071"/>
                </a:solidFill>
                <a:latin typeface="Arial"/>
                <a:cs typeface="Arial"/>
              </a:rPr>
              <a:t>Reserve </a:t>
            </a:r>
            <a:r>
              <a:rPr lang="en-US" b="0" dirty="0">
                <a:solidFill>
                  <a:srgbClr val="00416D"/>
                </a:solidFill>
              </a:rPr>
              <a:t>– update with employer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16D"/>
                </a:solidFill>
                <a:latin typeface="Arial"/>
                <a:cs typeface="Arial"/>
              </a:rPr>
              <a:t>Update personal property tax records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10" dirty="0">
                <a:solidFill>
                  <a:srgbClr val="00416D"/>
                </a:solidFill>
                <a:latin typeface="Arial"/>
                <a:cs typeface="Arial"/>
              </a:rPr>
              <a:t>Free tax resources</a:t>
            </a:r>
            <a:endParaRPr lang="en-US" spc="-1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355583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40665" algn="l"/>
                <a:tab pos="241300" algn="l"/>
              </a:tabLst>
            </a:pPr>
            <a:endParaRPr lang="en-US" sz="1800" spc="-10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99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8918" y="3119870"/>
            <a:ext cx="749508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ECD881A5-FE86-0430-7E78-43D69C3F09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823EF9-8701-88D4-0826-46DC9AD887AA}"/>
              </a:ext>
            </a:extLst>
          </p:cNvPr>
          <p:cNvSpPr txBox="1"/>
          <p:nvPr/>
        </p:nvSpPr>
        <p:spPr>
          <a:xfrm>
            <a:off x="808602" y="6414560"/>
            <a:ext cx="448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Implications of Divorce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 Available</a:t>
            </a:r>
          </a:p>
        </p:txBody>
      </p:sp>
    </p:spTree>
    <p:extLst>
      <p:ext uri="{BB962C8B-B14F-4D97-AF65-F5344CB8AC3E}">
        <p14:creationId xmlns:p14="http://schemas.microsoft.com/office/powerpoint/2010/main" val="331558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7ECF680-B221-B123-02C8-FAFDC73ED2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Consumer Protections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FA65C485-753E-C75D-49FE-715BD3E8D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728724" cy="487132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Know your rights</a:t>
            </a:r>
            <a:endParaRPr lang="en-US" sz="2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spc="-5" dirty="0">
                <a:solidFill>
                  <a:srgbClr val="004072"/>
                </a:solidFill>
                <a:latin typeface="Arial"/>
                <a:cs typeface="Arial"/>
              </a:rPr>
              <a:t>Military Lending Act (MLA)</a:t>
            </a:r>
            <a:endParaRPr lang="en-US" sz="2000" b="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</a:t>
            </a: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nstallation legal office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Identity theft protections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Know the signs of identity theft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 how to protect yourself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697865" algn="l"/>
                <a:tab pos="698500" algn="l"/>
              </a:tabLst>
            </a:pPr>
            <a:r>
              <a:rPr lang="en-US" i="1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i="1" dirty="0" err="1">
                <a:solidFill>
                  <a:srgbClr val="004071"/>
                </a:solidFill>
                <a:latin typeface="Arial"/>
                <a:cs typeface="Arial"/>
              </a:rPr>
              <a:t>www.identitytheft.gov</a:t>
            </a:r>
            <a:r>
              <a:rPr lang="en-US" i="1" dirty="0">
                <a:solidFill>
                  <a:srgbClr val="004071"/>
                </a:solidFill>
                <a:latin typeface="Arial"/>
                <a:cs typeface="Arial"/>
              </a:rPr>
              <a:t>/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004071"/>
                </a:solidFill>
                <a:latin typeface="Arial"/>
                <a:cs typeface="Arial"/>
              </a:rPr>
              <a:t>or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 https://</a:t>
            </a:r>
            <a:r>
              <a:rPr lang="en-US" i="1" spc="-15" dirty="0" err="1">
                <a:solidFill>
                  <a:srgbClr val="004071"/>
                </a:solidFill>
                <a:latin typeface="Arial"/>
                <a:cs typeface="Arial"/>
              </a:rPr>
              <a:t>consumer.gov</a:t>
            </a:r>
            <a:r>
              <a:rPr lang="en-US" i="1" spc="-15" dirty="0">
                <a:solidFill>
                  <a:srgbClr val="004071"/>
                </a:solidFill>
                <a:latin typeface="Arial"/>
                <a:cs typeface="Arial"/>
              </a:rPr>
              <a:t>/ </a:t>
            </a:r>
            <a:endParaRPr lang="en-US" sz="1800" dirty="0">
              <a:solidFill>
                <a:srgbClr val="004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37508A3A-9F81-A085-353E-65855E20DB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5CF6B3-C472-831C-103D-BB5E6DEDBB03}"/>
              </a:ext>
            </a:extLst>
          </p:cNvPr>
          <p:cNvSpPr txBox="1"/>
          <p:nvPr/>
        </p:nvSpPr>
        <p:spPr>
          <a:xfrm>
            <a:off x="808602" y="6414560"/>
            <a:ext cx="448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Consumer Protection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56570608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56220</TotalTime>
  <Words>1250</Words>
  <Application>Microsoft Macintosh PowerPoint</Application>
  <PresentationFormat>Letter Paper (8.5x11 in)</PresentationFormat>
  <Paragraphs>279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Financial  Implications of Divorce</vt:lpstr>
      <vt:lpstr>Agenda</vt:lpstr>
      <vt:lpstr>Basic Finance</vt:lpstr>
      <vt:lpstr>Spending Plan</vt:lpstr>
      <vt:lpstr>Important Tasks</vt:lpstr>
      <vt:lpstr>Protect Your Credit Reputation</vt:lpstr>
      <vt:lpstr>Tax Fundamentals</vt:lpstr>
      <vt:lpstr>Consumer Protections</vt:lpstr>
      <vt:lpstr>Military Consumer Protections</vt:lpstr>
      <vt:lpstr>Misleading Consumer Practices</vt:lpstr>
      <vt:lpstr>Major Purchases</vt:lpstr>
      <vt:lpstr>Housing and Vehicles</vt:lpstr>
      <vt:lpstr>Paying for College</vt:lpstr>
      <vt:lpstr>Planning for the Future</vt:lpstr>
      <vt:lpstr>Retirement</vt:lpstr>
      <vt:lpstr>LIFE Insurance Needs</vt:lpstr>
      <vt:lpstr>Life Insurance</vt:lpstr>
      <vt:lpstr>Property and Disability Insurance</vt:lpstr>
      <vt:lpstr>Estate Planning</vt:lpstr>
      <vt:lpstr>Compensation, Benefits,  and Entitlements</vt:lpstr>
      <vt:lpstr>TRICARE, Dental, and Other Insurance</vt:lpstr>
      <vt:lpstr>Survivor Benefit Plan</vt:lpstr>
      <vt:lpstr>Saving and Investing</vt:lpstr>
      <vt:lpstr>Emergency Fund Tips</vt:lpstr>
      <vt:lpstr>Administrative Tasks</vt:lpstr>
      <vt:lpstr>Important Documents and Tasks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Readiness: Pre-Deployment</dc:title>
  <dc:creator>Freelance</dc:creator>
  <cp:lastModifiedBy>Samantha Salazar</cp:lastModifiedBy>
  <cp:revision>524</cp:revision>
  <cp:lastPrinted>2019-11-15T04:37:38Z</cp:lastPrinted>
  <dcterms:created xsi:type="dcterms:W3CDTF">2020-01-09T21:14:48Z</dcterms:created>
  <dcterms:modified xsi:type="dcterms:W3CDTF">2023-04-10T20:59:30Z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7832847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2022-10-17T17:59:32Z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b4fd8f51-bded-488e-9879-65e18607cae8</vt:lpwstr>
  </property>
  <property fmtid="{D5CDD505-2E9C-101B-9397-08002B2CF9AE}" pid="11" name="MSIP_Label_21b8b91c-28ee-4d1f-b2ad-f390f537babc_ContentBits">
    <vt:lpwstr>0</vt:lpwstr>
  </property>
</Properties>
</file>